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385" r:id="rId2"/>
  </p:sldIdLst>
  <p:sldSz cx="12192000" cy="6858000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5C9"/>
    <a:srgbClr val="E1DD00"/>
    <a:srgbClr val="00A7E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C89998-D427-40AF-B359-E0A472B06F81}" v="2" dt="2026-09-21T10:08:07.5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112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sarė Ripkauskaitė" userId="407f949d-d00d-46f5-a7fd-c2e49bcef728" providerId="ADAL" clId="{9F0D1DA7-11D7-4BAC-8306-30F02C31DC17}"/>
    <pc:docChg chg="modSld">
      <pc:chgData name="Vasarė Ripkauskaitė" userId="407f949d-d00d-46f5-a7fd-c2e49bcef728" providerId="ADAL" clId="{9F0D1DA7-11D7-4BAC-8306-30F02C31DC17}" dt="2026-09-21T10:18:22.643" v="29" actId="20577"/>
      <pc:docMkLst>
        <pc:docMk/>
      </pc:docMkLst>
      <pc:sldChg chg="modSp mod">
        <pc:chgData name="Vasarė Ripkauskaitė" userId="407f949d-d00d-46f5-a7fd-c2e49bcef728" providerId="ADAL" clId="{9F0D1DA7-11D7-4BAC-8306-30F02C31DC17}" dt="2026-09-21T10:18:22.643" v="29" actId="20577"/>
        <pc:sldMkLst>
          <pc:docMk/>
          <pc:sldMk cId="3960589324" sldId="385"/>
        </pc:sldMkLst>
        <pc:spChg chg="mod">
          <ac:chgData name="Vasarė Ripkauskaitė" userId="407f949d-d00d-46f5-a7fd-c2e49bcef728" providerId="ADAL" clId="{9F0D1DA7-11D7-4BAC-8306-30F02C31DC17}" dt="2026-09-21T10:06:34.866" v="13" actId="108"/>
          <ac:spMkLst>
            <pc:docMk/>
            <pc:sldMk cId="3960589324" sldId="385"/>
            <ac:spMk id="4" creationId="{B00F3AFD-4933-581B-C244-514CB84CA38C}"/>
          </ac:spMkLst>
        </pc:spChg>
        <pc:spChg chg="mod">
          <ac:chgData name="Vasarė Ripkauskaitė" userId="407f949d-d00d-46f5-a7fd-c2e49bcef728" providerId="ADAL" clId="{9F0D1DA7-11D7-4BAC-8306-30F02C31DC17}" dt="2026-09-21T10:18:22.643" v="29" actId="20577"/>
          <ac:spMkLst>
            <pc:docMk/>
            <pc:sldMk cId="3960589324" sldId="385"/>
            <ac:spMk id="29" creationId="{AD25A750-F831-6C4A-B7CF-3ED05FFC02A8}"/>
          </ac:spMkLst>
        </pc:spChg>
        <pc:graphicFrameChg chg="mod">
          <ac:chgData name="Vasarė Ripkauskaitė" userId="407f949d-d00d-46f5-a7fd-c2e49bcef728" providerId="ADAL" clId="{9F0D1DA7-11D7-4BAC-8306-30F02C31DC17}" dt="2026-09-21T10:08:07.578" v="21" actId="108"/>
          <ac:graphicFrameMkLst>
            <pc:docMk/>
            <pc:sldMk cId="3960589324" sldId="385"/>
            <ac:graphicFrameMk id="6" creationId="{C0AE9DEF-F705-1AEE-906F-0EB02454C5FC}"/>
          </ac:graphicFrameMkLst>
        </pc:graphicFrameChg>
        <pc:graphicFrameChg chg="mod">
          <ac:chgData name="Vasarė Ripkauskaitė" userId="407f949d-d00d-46f5-a7fd-c2e49bcef728" providerId="ADAL" clId="{9F0D1DA7-11D7-4BAC-8306-30F02C31DC17}" dt="2026-09-21T10:08:05.804" v="20"/>
          <ac:graphicFrameMkLst>
            <pc:docMk/>
            <pc:sldMk cId="3960589324" sldId="385"/>
            <ac:graphicFrameMk id="25" creationId="{BADD360F-C572-CA06-0AE8-790EBC34081B}"/>
          </ac:graphicFrameMkLst>
        </pc:graphicFrame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62367361141803"/>
          <c:y val="0.10811868935541821"/>
          <c:w val="0.99017119294443812"/>
          <c:h val="0.80573365961137211"/>
        </c:manualLayout>
      </c:layout>
      <c:pieChart>
        <c:varyColors val="1"/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62367361141803"/>
          <c:y val="0.10811868935541821"/>
          <c:w val="0.99017119294443812"/>
          <c:h val="0.8057336596113721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 m.</c:v>
                </c:pt>
              </c:strCache>
            </c:strRef>
          </c:tx>
          <c:dPt>
            <c:idx val="0"/>
            <c:bubble3D val="0"/>
            <c:spPr>
              <a:solidFill>
                <a:srgbClr val="00A7E1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81CA-4AA9-9074-953362363626}"/>
              </c:ext>
            </c:extLst>
          </c:dPt>
          <c:dPt>
            <c:idx val="1"/>
            <c:bubble3D val="0"/>
            <c:spPr>
              <a:solidFill>
                <a:srgbClr val="00A7E1">
                  <a:alpha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81CA-4AA9-9074-953362363626}"/>
              </c:ext>
            </c:extLst>
          </c:dPt>
          <c:dPt>
            <c:idx val="2"/>
            <c:bubble3D val="0"/>
            <c:spPr>
              <a:solidFill>
                <a:srgbClr val="E1DD00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81CA-4AA9-9074-953362363626}"/>
              </c:ext>
            </c:extLst>
          </c:dPt>
          <c:dPt>
            <c:idx val="3"/>
            <c:bubble3D val="0"/>
            <c:spPr>
              <a:solidFill>
                <a:srgbClr val="0075C9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81CA-4AA9-9074-953362363626}"/>
              </c:ext>
            </c:extLst>
          </c:dPt>
          <c:dLbls>
            <c:dLbl>
              <c:idx val="0"/>
              <c:layout>
                <c:manualLayout>
                  <c:x val="-0.15938255764904391"/>
                  <c:y val="2.4767363484024369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C4D63BE7-E6F5-4263-9138-BD031E1063AA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/>
                      <a:t>;</a:t>
                    </a:r>
                    <a:r>
                      <a:rPr lang="en-US" sz="1200" baseline="0"/>
                      <a:t> </a:t>
                    </a:r>
                    <a:fld id="{CB89C6DA-5B98-4713-AFFC-6182D05BA32A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401820866141726"/>
                      <c:h val="0.1178020764096274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81CA-4AA9-9074-953362363626}"/>
                </c:ext>
              </c:extLst>
            </c:dLbl>
            <c:dLbl>
              <c:idx val="1"/>
              <c:layout>
                <c:manualLayout>
                  <c:x val="8.0242964716974782E-4"/>
                  <c:y val="-6.310048558281592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82D2E4C1-61BC-4D2D-AA6C-7FCCB4E83B44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/>
                      <a:t>;</a:t>
                    </a:r>
                    <a:r>
                      <a:rPr lang="en-US" sz="1200" baseline="0"/>
                      <a:t> </a:t>
                    </a:r>
                    <a:fld id="{33803A60-A74C-45C6-B20E-DA3D58DAFA32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267571498590082"/>
                      <c:h val="0.1026897251023760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81CA-4AA9-9074-953362363626}"/>
                </c:ext>
              </c:extLst>
            </c:dLbl>
            <c:dLbl>
              <c:idx val="2"/>
              <c:layout>
                <c:manualLayout>
                  <c:x val="-1.9891662051801071E-7"/>
                  <c:y val="0.241592757457051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07B28011-F70F-4D3E-9010-A710B7609003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 baseline="0"/>
                      <a:t>; </a:t>
                    </a:r>
                    <a:fld id="{6823A469-0135-4670-A8CF-0264395DF783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50535801809027"/>
                      <c:h val="0.1327893025627696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81CA-4AA9-9074-953362363626}"/>
                </c:ext>
              </c:extLst>
            </c:dLbl>
            <c:dLbl>
              <c:idx val="3"/>
              <c:layout>
                <c:manualLayout>
                  <c:x val="1.3392857142857142E-2"/>
                  <c:y val="0.487427525377819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623B8936-93A0-4782-9273-AD831BC2039F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 baseline="0"/>
                      <a:t>; </a:t>
                    </a:r>
                    <a:fld id="{9EB62B5C-2BA6-45AC-ACEE-1EAA78F56B39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513111642294714"/>
                      <c:h val="9.916580071585266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81CA-4AA9-9074-95336236362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75C9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Vaikui nustatytas apsaugos poreikis, vaikas laikinai apgyvendintas jam saugioje aplinkoje</c:v>
                </c:pt>
                <c:pt idx="1">
                  <c:v>Vaikui nustatytas apsaugos poreikis ir nustatyta laikinoji priežiūra</c:v>
                </c:pt>
                <c:pt idx="2">
                  <c:v>Nustatyta būtinybė vertinti pagalbos vaikui ir (ar) šeimai poreikį</c:v>
                </c:pt>
                <c:pt idx="3">
                  <c:v>Nenustatyta būtinybė vertinti pagalbos vaikui ir (ar) šeimai poreikį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142</c:v>
                </c:pt>
                <c:pt idx="1">
                  <c:v>149</c:v>
                </c:pt>
                <c:pt idx="2">
                  <c:v>1768</c:v>
                </c:pt>
                <c:pt idx="3">
                  <c:v>1717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1CA-4AA9-9074-95336236362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2023 m., %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81CA-4AA9-9074-953362363626}"/>
              </c:ext>
            </c:extLst>
          </c:dPt>
          <c:dPt>
            <c:idx val="1"/>
            <c:bubble3D val="0"/>
            <c:spPr>
              <a:solidFill>
                <a:schemeClr val="accent2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81CA-4AA9-9074-953362363626}"/>
              </c:ext>
            </c:extLst>
          </c:dPt>
          <c:dPt>
            <c:idx val="2"/>
            <c:bubble3D val="0"/>
            <c:spPr>
              <a:solidFill>
                <a:schemeClr val="accent3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81CA-4AA9-9074-953362363626}"/>
              </c:ext>
            </c:extLst>
          </c:dPt>
          <c:dPt>
            <c:idx val="3"/>
            <c:bubble3D val="0"/>
            <c:spPr>
              <a:solidFill>
                <a:schemeClr val="accent4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81CA-4AA9-9074-953362363626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81CA-4AA9-9074-953362363626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81CA-4AA9-9074-953362363626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81CA-4AA9-9074-953362363626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81CA-4AA9-9074-953362363626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0073C2"/>
                </a:solidFill>
                <a:round/>
              </a:ln>
              <a:effectLst>
                <a:outerShdw blurRad="50800" dist="38100" dir="2700000" algn="tl" rotWithShape="0">
                  <a:srgbClr val="0073C2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Vaikui nustatytas apsaugos poreikis, vaikas laikinai apgyvendintas jam saugioje aplinkoje</c:v>
                </c:pt>
                <c:pt idx="1">
                  <c:v>Vaikui nustatytas apsaugos poreikis ir nustatyta laikinoji priežiūra</c:v>
                </c:pt>
                <c:pt idx="2">
                  <c:v>Nustatyta būtinybė vertinti pagalbos vaikui ir (ar) šeimai poreikį</c:v>
                </c:pt>
                <c:pt idx="3">
                  <c:v>Nenustatyta būtinybė vertinti pagalbos vaikui ir (ar) šeimai poreikį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3.3500000000000002E-2</c:v>
                </c:pt>
                <c:pt idx="1">
                  <c:v>4.0899999999999999E-2</c:v>
                </c:pt>
                <c:pt idx="2">
                  <c:v>0.43209999999999998</c:v>
                </c:pt>
                <c:pt idx="3">
                  <c:v>0.49340000000000001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81CA-4AA9-9074-953362363626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062367361141803"/>
          <c:y val="0.10811868935541821"/>
          <c:w val="0.99017119294443812"/>
          <c:h val="0.8057336596113721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 m.</c:v>
                </c:pt>
              </c:strCache>
            </c:strRef>
          </c:tx>
          <c:dPt>
            <c:idx val="0"/>
            <c:bubble3D val="0"/>
            <c:spPr>
              <a:solidFill>
                <a:srgbClr val="00A7E1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9024-408C-828B-FE25F31CCB59}"/>
              </c:ext>
            </c:extLst>
          </c:dPt>
          <c:dPt>
            <c:idx val="1"/>
            <c:bubble3D val="0"/>
            <c:spPr>
              <a:solidFill>
                <a:srgbClr val="00A7E1">
                  <a:alpha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9024-408C-828B-FE25F31CCB59}"/>
              </c:ext>
            </c:extLst>
          </c:dPt>
          <c:dPt>
            <c:idx val="2"/>
            <c:bubble3D val="0"/>
            <c:spPr>
              <a:solidFill>
                <a:srgbClr val="E1DD00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9024-408C-828B-FE25F31CCB59}"/>
              </c:ext>
            </c:extLst>
          </c:dPt>
          <c:dPt>
            <c:idx val="3"/>
            <c:bubble3D val="0"/>
            <c:spPr>
              <a:solidFill>
                <a:srgbClr val="0075C9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9024-408C-828B-FE25F31CCB59}"/>
              </c:ext>
            </c:extLst>
          </c:dPt>
          <c:dLbls>
            <c:dLbl>
              <c:idx val="0"/>
              <c:layout>
                <c:manualLayout>
                  <c:x val="-0.15938255764904391"/>
                  <c:y val="2.4767363484024369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noAutofit/>
                  </a:bodyPr>
                  <a:lstStyle/>
                  <a:p>
                    <a:pPr algn="ctr">
                      <a:def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C4D63BE7-E6F5-4263-9138-BD031E1063AA}" type="VALU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t>; </a:t>
                    </a:r>
                    <a:fld id="{CB89C6DA-5B98-4713-AFFC-6182D05BA32A}" type="PERCENTAG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401820866141726"/>
                      <c:h val="0.1178020764096274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9024-408C-828B-FE25F31CCB59}"/>
                </c:ext>
              </c:extLst>
            </c:dLbl>
            <c:dLbl>
              <c:idx val="1"/>
              <c:layout>
                <c:manualLayout>
                  <c:x val="8.0242964716974782E-4"/>
                  <c:y val="-6.310048558281592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noAutofit/>
                  </a:bodyPr>
                  <a:lstStyle/>
                  <a:p>
                    <a:pPr algn="ctr">
                      <a:def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82D2E4C1-61BC-4D2D-AA6C-7FCCB4E83B44}" type="VALU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t>; </a:t>
                    </a:r>
                    <a:fld id="{33803A60-A74C-45C6-B20E-DA3D58DAFA32}" type="PERCENTAG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267571498590082"/>
                      <c:h val="0.1026897251023760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9024-408C-828B-FE25F31CCB59}"/>
                </c:ext>
              </c:extLst>
            </c:dLbl>
            <c:dLbl>
              <c:idx val="2"/>
              <c:layout>
                <c:manualLayout>
                  <c:x val="-1.9891662051801071E-7"/>
                  <c:y val="0.241592757457051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noAutofit/>
                  </a:bodyPr>
                  <a:lstStyle/>
                  <a:p>
                    <a:pPr algn="ctr">
                      <a:def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07B28011-F70F-4D3E-9010-A710B7609003}" type="VALU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t>; </a:t>
                    </a:r>
                    <a:fld id="{6823A469-0135-4670-A8CF-0264395DF783}" type="PERCENTAG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50535801809027"/>
                      <c:h val="0.1327893025627696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9024-408C-828B-FE25F31CCB59}"/>
                </c:ext>
              </c:extLst>
            </c:dLbl>
            <c:dLbl>
              <c:idx val="3"/>
              <c:layout>
                <c:manualLayout>
                  <c:x val="1.3392857142857142E-2"/>
                  <c:y val="0.487427525377819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0">
                    <a:noAutofit/>
                  </a:bodyPr>
                  <a:lstStyle/>
                  <a:p>
                    <a:pPr algn="ctr">
                      <a:def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623B8936-93A0-4782-9273-AD831BC2039F}" type="VALU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t>; </a:t>
                    </a:r>
                    <a:fld id="{9EB62B5C-2BA6-45AC-ACEE-1EAA78F56B39}" type="PERCENTAGE">
                      <a:rPr lang="en-US"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rPr>
                      <a:pPr algn="ctr">
                        <a:defRPr lang="en-US"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endParaRPr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0">
                  <a:noAutofit/>
                </a:bodyPr>
                <a:lstStyle/>
                <a:p>
                  <a:pPr algn="ctr">
                    <a:defRPr lang="en-US"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513111642294714"/>
                      <c:h val="9.916580071585266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9024-408C-828B-FE25F31CCB5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0">
                <a:spAutoFit/>
              </a:bodyPr>
              <a:lstStyle/>
              <a:p>
                <a:pPr algn="ctr">
                  <a:defRPr lang="en-US" sz="1200" b="0" i="0" u="none" strike="noStrike" kern="1200" baseline="0">
                    <a:solidFill>
                      <a:srgbClr val="0075C9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Vaikui nustatytas apsaugos poreikis, vaikas laikinai apgyvendintas jam saugioje aplinkoje</c:v>
                </c:pt>
                <c:pt idx="1">
                  <c:v>Vaikui nustatytas apsaugos poreikis ir nustatyta laikinoji priežiūra</c:v>
                </c:pt>
                <c:pt idx="2">
                  <c:v>Nustatyta būtinybė vertinti pagalbos vaikui ir (ar) šeimai poreikį</c:v>
                </c:pt>
                <c:pt idx="3">
                  <c:v>Nenustatyta būtinybė vertinti pagalbos vaikui ir (ar) šeimai poreikį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155</c:v>
                </c:pt>
                <c:pt idx="1">
                  <c:v>125</c:v>
                </c:pt>
                <c:pt idx="2">
                  <c:v>1723</c:v>
                </c:pt>
                <c:pt idx="3">
                  <c:v>1559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024-408C-828B-FE25F31CCB5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2023 m., %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9024-408C-828B-FE25F31CCB59}"/>
              </c:ext>
            </c:extLst>
          </c:dPt>
          <c:dPt>
            <c:idx val="1"/>
            <c:bubble3D val="0"/>
            <c:spPr>
              <a:solidFill>
                <a:schemeClr val="accent2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9024-408C-828B-FE25F31CCB59}"/>
              </c:ext>
            </c:extLst>
          </c:dPt>
          <c:dPt>
            <c:idx val="2"/>
            <c:bubble3D val="0"/>
            <c:spPr>
              <a:solidFill>
                <a:schemeClr val="accent3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9024-408C-828B-FE25F31CCB59}"/>
              </c:ext>
            </c:extLst>
          </c:dPt>
          <c:dPt>
            <c:idx val="3"/>
            <c:bubble3D val="0"/>
            <c:spPr>
              <a:solidFill>
                <a:schemeClr val="accent4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9024-408C-828B-FE25F31CCB59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9024-408C-828B-FE25F31CCB59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9024-408C-828B-FE25F31CCB59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9024-408C-828B-FE25F31CCB59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9024-408C-828B-FE25F31CCB59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0073C2"/>
                </a:solidFill>
                <a:round/>
              </a:ln>
              <a:effectLst>
                <a:outerShdw blurRad="50800" dist="38100" dir="2700000" algn="tl" rotWithShape="0">
                  <a:srgbClr val="0073C2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Vaikui nustatytas apsaugos poreikis, vaikas laikinai apgyvendintas jam saugioje aplinkoje</c:v>
                </c:pt>
                <c:pt idx="1">
                  <c:v>Vaikui nustatytas apsaugos poreikis ir nustatyta laikinoji priežiūra</c:v>
                </c:pt>
                <c:pt idx="2">
                  <c:v>Nustatyta būtinybė vertinti pagalbos vaikui ir (ar) šeimai poreikį</c:v>
                </c:pt>
                <c:pt idx="3">
                  <c:v>Nenustatyta būtinybė vertinti pagalbos vaikui ir (ar) šeimai poreikį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4.351487928130264E-2</c:v>
                </c:pt>
                <c:pt idx="1">
                  <c:v>3.5092644581695677E-2</c:v>
                </c:pt>
                <c:pt idx="2">
                  <c:v>0.48371701291409319</c:v>
                </c:pt>
                <c:pt idx="3">
                  <c:v>0.43767546322290846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9024-408C-828B-FE25F31CCB59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240590277777777"/>
          <c:y val="0.10811865079365079"/>
          <c:w val="0.99017119294443812"/>
          <c:h val="0.80573365961137211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2023 m.</c:v>
                </c:pt>
              </c:strCache>
            </c:strRef>
          </c:tx>
          <c:dPt>
            <c:idx val="0"/>
            <c:bubble3D val="0"/>
            <c:spPr>
              <a:solidFill>
                <a:srgbClr val="00A7E1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C178-428B-9F84-B1249EFA83B7}"/>
              </c:ext>
            </c:extLst>
          </c:dPt>
          <c:dPt>
            <c:idx val="1"/>
            <c:bubble3D val="0"/>
            <c:spPr>
              <a:solidFill>
                <a:srgbClr val="00A7E1">
                  <a:alpha val="40000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C178-428B-9F84-B1249EFA83B7}"/>
              </c:ext>
            </c:extLst>
          </c:dPt>
          <c:dPt>
            <c:idx val="2"/>
            <c:bubble3D val="0"/>
            <c:spPr>
              <a:solidFill>
                <a:srgbClr val="E1DD00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C178-428B-9F84-B1249EFA83B7}"/>
              </c:ext>
            </c:extLst>
          </c:dPt>
          <c:dPt>
            <c:idx val="3"/>
            <c:bubble3D val="0"/>
            <c:spPr>
              <a:solidFill>
                <a:srgbClr val="0075C9">
                  <a:alpha val="69804"/>
                </a:srgb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C178-428B-9F84-B1249EFA83B7}"/>
              </c:ext>
            </c:extLst>
          </c:dPt>
          <c:dLbls>
            <c:dLbl>
              <c:idx val="0"/>
              <c:layout>
                <c:manualLayout>
                  <c:x val="-0.15938255764904391"/>
                  <c:y val="2.4767363484024369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C4D63BE7-E6F5-4263-9138-BD031E1063AA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/>
                      <a:t>;</a:t>
                    </a:r>
                    <a:r>
                      <a:rPr lang="en-US" sz="1200" baseline="0"/>
                      <a:t> </a:t>
                    </a:r>
                    <a:fld id="{CB89C6DA-5B98-4713-AFFC-6182D05BA32A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9401820866141726"/>
                      <c:h val="0.1178020764096274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C178-428B-9F84-B1249EFA83B7}"/>
                </c:ext>
              </c:extLst>
            </c:dLbl>
            <c:dLbl>
              <c:idx val="1"/>
              <c:layout>
                <c:manualLayout>
                  <c:x val="8.0242964716974782E-4"/>
                  <c:y val="-6.3100485582815924E-3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82D2E4C1-61BC-4D2D-AA6C-7FCCB4E83B44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/>
                      <a:t>;</a:t>
                    </a:r>
                    <a:r>
                      <a:rPr lang="en-US" sz="1200" baseline="0"/>
                      <a:t> </a:t>
                    </a:r>
                    <a:fld id="{33803A60-A74C-45C6-B20E-DA3D58DAFA32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3267571498590082"/>
                      <c:h val="0.10268972510237608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C178-428B-9F84-B1249EFA83B7}"/>
                </c:ext>
              </c:extLst>
            </c:dLbl>
            <c:dLbl>
              <c:idx val="2"/>
              <c:layout>
                <c:manualLayout>
                  <c:x val="-1.9891662051801071E-7"/>
                  <c:y val="0.241592757457051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07B28011-F70F-4D3E-9010-A710B7609003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 baseline="0"/>
                      <a:t>; </a:t>
                    </a:r>
                    <a:fld id="{6823A469-0135-4670-A8CF-0264395DF783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50535801809027"/>
                      <c:h val="0.1327893025627696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C178-428B-9F84-B1249EFA83B7}"/>
                </c:ext>
              </c:extLst>
            </c:dLbl>
            <c:dLbl>
              <c:idx val="3"/>
              <c:layout>
                <c:manualLayout>
                  <c:x val="1.3392857142857142E-2"/>
                  <c:y val="0.4874275253778198"/>
                </c:manualLayout>
              </c:layout>
              <c:tx>
                <c:rich>
                  <a:bodyPr rot="0" spcFirstLastPara="1" vertOverflow="clip" horzOverflow="clip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1200" b="0" i="0" u="none" strike="noStrike" kern="1200" baseline="0">
                        <a:solidFill>
                          <a:srgbClr val="0075C9"/>
                        </a:solidFill>
                        <a:effectLst/>
                        <a:latin typeface="+mn-lt"/>
                        <a:ea typeface="+mn-ea"/>
                        <a:cs typeface="+mn-cs"/>
                      </a:defRPr>
                    </a:pPr>
                    <a:fld id="{623B8936-93A0-4782-9273-AD831BC2039F}" type="VALUE">
                      <a:rPr lang="en-US" sz="120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[VALUE]</a:t>
                    </a:fld>
                    <a:r>
                      <a:rPr lang="en-US" sz="1200" baseline="0"/>
                      <a:t>; </a:t>
                    </a:r>
                    <a:fld id="{9EB62B5C-2BA6-45AC-ACEE-1EAA78F56B39}" type="PERCENTAGE">
                      <a:rPr lang="en-US" sz="1200" baseline="0" smtClean="0"/>
                      <a:pPr>
                        <a:defRPr sz="1200">
                          <a:solidFill>
                            <a:srgbClr val="0075C9"/>
                          </a:solidFill>
                        </a:defRPr>
                      </a:pPr>
                      <a:t>[PERCENTAGE]</a:t>
                    </a:fld>
                    <a:endParaRPr lang="en-US" sz="1200" baseline="0"/>
                  </a:p>
                </c:rich>
              </c:tx>
              <c:spPr>
                <a:noFill/>
                <a:ln w="12700" cap="flat" cmpd="sng" algn="ctr">
                  <a:noFill/>
                  <a:round/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rgbClr val="0075C9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estFit"/>
              <c:showLegendKey val="0"/>
              <c:showVal val="1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4513111642294714"/>
                      <c:h val="9.9165800715852667E-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7-C178-428B-9F84-B1249EFA83B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rgbClr val="0075C9"/>
                    </a:solidFill>
                    <a:effectLst/>
                    <a:latin typeface="+mn-lt"/>
                    <a:ea typeface="+mn-ea"/>
                    <a:cs typeface="+mn-cs"/>
                  </a:defRPr>
                </a:pPr>
                <a:endParaRPr lang="lt-LT"/>
              </a:p>
            </c:txPr>
            <c:dLblPos val="inEnd"/>
            <c:showLegendKey val="0"/>
            <c:showVal val="1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Vaikui nustatytas apsaugos poreikis, vaikas laikinai apgyvendintas jam saugioje aplinkoje</c:v>
                </c:pt>
                <c:pt idx="1">
                  <c:v>Vaikui nustatytas apsaugos poreikis ir nustatyta laikinoji priežiūra</c:v>
                </c:pt>
                <c:pt idx="2">
                  <c:v>Nustatyta būtinybė vertinti pagalbos vaikui ir (ar) šeimai poreikį</c:v>
                </c:pt>
                <c:pt idx="3">
                  <c:v>Nenustatyta būtinybė vertinti pagalbos vaikui ir (ar) šeimai poreikį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1615</c:v>
                </c:pt>
                <c:pt idx="1">
                  <c:v>1904</c:v>
                </c:pt>
                <c:pt idx="2">
                  <c:v>20090</c:v>
                </c:pt>
                <c:pt idx="3" formatCode="#,##0">
                  <c:v>19410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178-428B-9F84-B1249EFA83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2023 m., %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C178-428B-9F84-B1249EFA83B7}"/>
              </c:ext>
            </c:extLst>
          </c:dPt>
          <c:dPt>
            <c:idx val="1"/>
            <c:bubble3D val="0"/>
            <c:spPr>
              <a:solidFill>
                <a:schemeClr val="accent2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C178-428B-9F84-B1249EFA83B7}"/>
              </c:ext>
            </c:extLst>
          </c:dPt>
          <c:dPt>
            <c:idx val="2"/>
            <c:bubble3D val="0"/>
            <c:spPr>
              <a:solidFill>
                <a:schemeClr val="accent3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C178-428B-9F84-B1249EFA83B7}"/>
              </c:ext>
            </c:extLst>
          </c:dPt>
          <c:dPt>
            <c:idx val="3"/>
            <c:bubble3D val="0"/>
            <c:spPr>
              <a:solidFill>
                <a:schemeClr val="accent4">
                  <a:alpha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0-C178-428B-9F84-B1249EFA83B7}"/>
              </c:ext>
            </c:extLst>
          </c:dPt>
          <c:dLbls>
            <c:dLbl>
              <c:idx val="0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1"/>
                  </a:solidFill>
                  <a:round/>
                </a:ln>
                <a:effectLst>
                  <a:outerShdw blurRad="50800" dist="38100" dir="2700000" algn="tl" rotWithShape="0">
                    <a:schemeClr val="accent1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1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A-C178-428B-9F84-B1249EFA83B7}"/>
                </c:ext>
              </c:extLst>
            </c:dLbl>
            <c:dLbl>
              <c:idx val="1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2"/>
                  </a:solidFill>
                  <a:round/>
                </a:ln>
                <a:effectLst>
                  <a:outerShdw blurRad="50800" dist="38100" dir="2700000" algn="tl" rotWithShape="0">
                    <a:schemeClr val="accent2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2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C-C178-428B-9F84-B1249EFA83B7}"/>
                </c:ext>
              </c:extLst>
            </c:dLbl>
            <c:dLbl>
              <c:idx val="2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3"/>
                  </a:solidFill>
                  <a:round/>
                </a:ln>
                <a:effectLst>
                  <a:outerShdw blurRad="50800" dist="38100" dir="2700000" algn="tl" rotWithShape="0">
                    <a:schemeClr val="accent3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3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E-C178-428B-9F84-B1249EFA83B7}"/>
                </c:ext>
              </c:extLst>
            </c:dLbl>
            <c:dLbl>
              <c:idx val="3"/>
              <c:spPr>
                <a:solidFill>
                  <a:schemeClr val="lt1">
                    <a:alpha val="90000"/>
                  </a:schemeClr>
                </a:solidFill>
                <a:ln w="12700" cap="flat" cmpd="sng" algn="ctr">
                  <a:solidFill>
                    <a:schemeClr val="accent4"/>
                  </a:solidFill>
                  <a:round/>
                </a:ln>
                <a:effectLst>
                  <a:outerShdw blurRad="50800" dist="38100" dir="2700000" algn="tl" rotWithShape="0">
                    <a:schemeClr val="accent4">
                      <a:lumMod val="75000"/>
                      <a:alpha val="40000"/>
                    </a:schemeClr>
                  </a:outerShdw>
                </a:effectLst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0" i="0" u="none" strike="noStrike" kern="1200" baseline="0">
                      <a:solidFill>
                        <a:schemeClr val="accent4"/>
                      </a:solidFill>
                      <a:effectLst/>
                      <a:latin typeface="+mn-lt"/>
                      <a:ea typeface="+mn-ea"/>
                      <a:cs typeface="+mn-cs"/>
                    </a:defRPr>
                  </a:pPr>
                  <a:endParaRPr lang="lt-LT"/>
                </a:p>
              </c:txPr>
              <c:dLblPos val="inEnd"/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10-C178-428B-9F84-B1249EFA83B7}"/>
                </c:ext>
              </c:extLst>
            </c:dLbl>
            <c:spPr>
              <a:solidFill>
                <a:prstClr val="white">
                  <a:alpha val="90000"/>
                </a:prstClr>
              </a:solidFill>
              <a:ln w="12700" cap="flat" cmpd="sng" algn="ctr">
                <a:solidFill>
                  <a:srgbClr val="0073C2"/>
                </a:solidFill>
                <a:round/>
              </a:ln>
              <a:effectLst>
                <a:outerShdw blurRad="50800" dist="38100" dir="2700000" algn="tl" rotWithShape="0">
                  <a:srgbClr val="0073C2">
                    <a:lumMod val="75000"/>
                    <a:alpha val="40000"/>
                  </a:srgbClr>
                </a:outerShdw>
              </a:effectLst>
            </c:spPr>
            <c:dLblPos val="inEnd"/>
            <c:showLegendKey val="0"/>
            <c:showVal val="0"/>
            <c:showCatName val="1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1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Vaikui nustatytas apsaugos poreikis, vaikas laikinai apgyvendintas jam saugioje aplinkoje</c:v>
                </c:pt>
                <c:pt idx="1">
                  <c:v>Vaikui nustatytas apsaugos poreikis ir nustatyta laikinoji priežiūra</c:v>
                </c:pt>
                <c:pt idx="2">
                  <c:v>Nustatyta būtinybė vertinti pagalbos vaikui ir (ar) šeimai poreikį</c:v>
                </c:pt>
                <c:pt idx="3">
                  <c:v>Nenustatyta būtinybė vertinti pagalbos vaikui ir (ar) šeimai poreikį</c:v>
                </c:pt>
              </c:strCache>
            </c:strRef>
          </c:cat>
          <c:val>
            <c:numRef>
              <c:f>Sheet1!$C$2:$C$5</c:f>
              <c:numCache>
                <c:formatCode>0.00%</c:formatCode>
                <c:ptCount val="4"/>
                <c:pt idx="0">
                  <c:v>3.7499999999999999E-2</c:v>
                </c:pt>
                <c:pt idx="1">
                  <c:v>4.4299999999999999E-2</c:v>
                </c:pt>
                <c:pt idx="2">
                  <c:v>0.46700000000000003</c:v>
                </c:pt>
                <c:pt idx="3">
                  <c:v>0.45119999999999999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C178-428B-9F84-B1249EFA83B7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lt-L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63">
  <cs:axisTitle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8100" tIns="19050" rIns="38100" bIns="19050" anchor="ctr" anchorCtr="1">
      <a:spAutoFit/>
    </cs:bodyPr>
  </cs:dataLabel>
  <cs:dataLabelCallout>
    <cs:lnRef idx="0">
      <cs:styleClr val="auto"/>
    </cs:lnRef>
    <cs:fillRef idx="0"/>
    <cs:effectRef idx="0">
      <cs:styleClr val="auto"/>
    </cs:effectRef>
    <cs:fontRef idx="minor">
      <cs:styleClr val="auto"/>
    </cs:fontRef>
    <cs:spPr>
      <a:solidFill>
        <a:schemeClr val="lt1">
          <a:alpha val="90000"/>
        </a:schemeClr>
      </a:solidFill>
      <a:ln w="12700" cap="flat" cmpd="sng" algn="ctr">
        <a:solidFill>
          <a:schemeClr val="phClr"/>
        </a:solidFill>
        <a:round/>
      </a:ln>
      <a:effectLst>
        <a:outerShdw blurRad="50800" dist="38100" dir="2700000" algn="tl" rotWithShape="0">
          <a:schemeClr val="phClr">
            <a:lumMod val="75000"/>
            <a:alpha val="40000"/>
          </a:schemeClr>
        </a:outerShdw>
      </a:effectLst>
    </cs:spPr>
    <cs:defRPr sz="1330" b="0" i="0" u="none" strike="noStrike" kern="1200" baseline="0">
      <a:effectLst/>
    </cs:defRPr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>
      <cs:styleClr val="auto"/>
    </cs:lnRef>
    <cs:fillRef idx="0">
      <cs:styleClr val="auto"/>
    </cs:fillRef>
    <cs:effectRef idx="0">
      <cs:styleClr val="auto"/>
    </cs:effectRef>
    <cs:fontRef idx="minor">
      <a:schemeClr val="tx1"/>
    </cs:fontRef>
    <cs:spPr>
      <a:solidFill>
        <a:schemeClr val="phClr">
          <a:alpha val="90000"/>
        </a:schemeClr>
      </a:solidFill>
      <a:ln w="19050">
        <a:solidFill>
          <a:schemeClr val="phClr">
            <a:lumMod val="75000"/>
          </a:schemeClr>
        </a:solidFill>
      </a:ln>
      <a:effectLst>
        <a:innerShdw blurRad="114300">
          <a:schemeClr val="phClr">
            <a:lumMod val="75000"/>
          </a:schemeClr>
        </a:innerShdw>
      </a:effectLst>
      <a:scene3d>
        <a:camera prst="orthographicFront"/>
        <a:lightRig rig="threePt" dir="t"/>
      </a:scene3d>
      <a:sp3d contourW="19050" prstMaterial="flat">
        <a:contourClr>
          <a:schemeClr val="accent4">
            <a:lumMod val="75000"/>
          </a:schemeClr>
        </a:contourClr>
      </a:sp3d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50000"/>
        <a:lumOff val="50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200" b="1" kern="1200" cap="all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974C7-F729-494B-BCDB-DD593AE82F60}" type="datetimeFigureOut">
              <a:rPr lang="lt-LT" smtClean="0"/>
              <a:t>2026-09-21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143AF7-9772-4117-B8A2-F6D0E0C1B847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026306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/>
              <a:buNone/>
            </a:pPr>
            <a:endParaRPr lang="lt-LT">
              <a:cs typeface="Calibri" panose="020F0502020204030204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8C45669-0740-496C-AE2E-F12CA7F33CD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074042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E7FAB70-7410-48AB-8457-A985A5903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EC2B627A-1400-4EB1-B3BE-4F8B309F30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FF055D30-242A-4D52-8E2B-DA688A37D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8C291814-E397-4C18-8F22-24FACBCF11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65F4E92F-DD56-41D5-B739-17C6E49B4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finis elementas 6">
            <a:extLst>
              <a:ext uri="{FF2B5EF4-FFF2-40B4-BE49-F238E27FC236}">
                <a16:creationId xmlns:a16="http://schemas.microsoft.com/office/drawing/2014/main" id="{634C47EF-ED39-4E49-A258-6B8A7AC50D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7053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D551613-E320-44D8-AF45-88142185C2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5595C674-D4DF-4CAE-BA9C-3C3488E1F4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80BE33A7-3C10-41D5-9EE2-03034213C2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087FF4B8-06ED-4EBA-B22C-F584C47B69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DDAD1696-C683-423D-9DD7-EA8D6672DE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finis elementas 7">
            <a:extLst>
              <a:ext uri="{FF2B5EF4-FFF2-40B4-BE49-F238E27FC236}">
                <a16:creationId xmlns:a16="http://schemas.microsoft.com/office/drawing/2014/main" id="{72B3A2E7-89B5-4799-8D90-123409E983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5705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3BDAA3B-3DC6-46C8-9F9B-8A32A32E88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8B4D93CE-1E71-4109-9201-6C3948B64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8CEFFAAD-3CFE-42E3-8F7B-0C0200F76D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BF448D52-DB49-45FB-95D2-D1C123E3A9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D4B48413-58D0-45DC-95AB-06208BDAF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finis elementas 7">
            <a:extLst>
              <a:ext uri="{FF2B5EF4-FFF2-40B4-BE49-F238E27FC236}">
                <a16:creationId xmlns:a16="http://schemas.microsoft.com/office/drawing/2014/main" id="{0C17F39D-3ECE-47D4-8F2B-512CEBDE8E1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2149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E63B599-D22C-4456-B332-CBAA2DFF0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2D475E68-EC3C-4700-83A0-FDC6110E60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57C0FCFA-2092-43C1-A9EE-D692F30391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CA0FE13A-866F-475A-BC30-41A0E162ED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0F1FCF47-0809-4ADD-A869-A4487CEAB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722001DC-0592-4A8A-875E-266358A854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rafinis elementas 8">
            <a:extLst>
              <a:ext uri="{FF2B5EF4-FFF2-40B4-BE49-F238E27FC236}">
                <a16:creationId xmlns:a16="http://schemas.microsoft.com/office/drawing/2014/main" id="{0E9B88E0-13C5-4679-9252-25C4985812A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40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E17FDEB-304A-4B7E-B062-55A9C03EA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FE7A6D26-3E25-4640-9759-0D6D8C77B0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8E7EF125-1940-448B-B7EF-B7B57CF27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EC2D01E0-FF2F-4519-B1FB-347BF119B8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7AFB9370-0973-4CE2-B728-86D666501D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4E1AF3D0-A3D8-4B30-BEEF-B0BB386AF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E8717C37-EF87-4552-A721-49C33F1AB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C32F60D1-3E33-4008-AFAE-EC5659E69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Grafinis elementas 10">
            <a:extLst>
              <a:ext uri="{FF2B5EF4-FFF2-40B4-BE49-F238E27FC236}">
                <a16:creationId xmlns:a16="http://schemas.microsoft.com/office/drawing/2014/main" id="{4E4AAB2F-C90E-4C45-A09B-1E71F4E9DF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503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3F4BF68C-C700-4622-86F3-C890C94A5F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3C754E91-C6E7-4548-B564-E5C285B493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B4274F94-765C-40E9-B401-FF2E4D9166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D3171E4D-78DD-43D8-A035-BA39F0C654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finis elementas 6">
            <a:extLst>
              <a:ext uri="{FF2B5EF4-FFF2-40B4-BE49-F238E27FC236}">
                <a16:creationId xmlns:a16="http://schemas.microsoft.com/office/drawing/2014/main" id="{4FA743B4-9683-419A-B849-8B0D8FDFCD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7735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05257737-B39F-422A-9DB8-FF8F32A04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1C0E5691-F477-45E0-8DEB-56B5A5D8F3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25A8B7AC-631F-4217-B969-62FE99890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6" name="Grafinis elementas 5">
            <a:extLst>
              <a:ext uri="{FF2B5EF4-FFF2-40B4-BE49-F238E27FC236}">
                <a16:creationId xmlns:a16="http://schemas.microsoft.com/office/drawing/2014/main" id="{C2919A19-A8AD-49CA-9842-A41755C78F0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6543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8DD4AEC5-5F42-4B61-B913-1BB7EE7084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E1EBF760-9301-42EF-8220-760B829145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E9223470-D57E-432C-9483-8EF9841104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7085BCDE-BD32-46A1-9B81-298BBD5F9E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0CC7970E-71C8-4845-B6EB-97123F55C9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9E7F786B-F6F5-4976-BB82-18858D04BB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rafinis elementas 8">
            <a:extLst>
              <a:ext uri="{FF2B5EF4-FFF2-40B4-BE49-F238E27FC236}">
                <a16:creationId xmlns:a16="http://schemas.microsoft.com/office/drawing/2014/main" id="{093C0290-414C-49B5-B240-EF7E0E58F2F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5728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47EE7C3D-5BF6-4EB1-A90D-EB61532F7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6B5AFDE7-1FEC-45EC-BD89-775B894498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lt-LT"/>
              <a:t>Spustelėkite piktogramą norėdami įtraukti paveikslėlį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E95B1B45-1EA0-494D-809F-8197E2EDF8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Redaguokite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A9295FF8-487D-47E6-8DDF-75CC5E5B7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C5C5E200-B16D-43E0-8C5B-BDEC661F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7C1F2715-9DAD-4146-BE80-6671740CA0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Grafinis elementas 8">
            <a:extLst>
              <a:ext uri="{FF2B5EF4-FFF2-40B4-BE49-F238E27FC236}">
                <a16:creationId xmlns:a16="http://schemas.microsoft.com/office/drawing/2014/main" id="{5FCED546-E558-473F-98BC-DE4D2F0DFA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435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A237F1D4-5272-4CA2-8577-E83388B968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CE66072A-FF7F-4E9D-A00D-DD90EBC78C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61A38727-31AA-47F5-836F-EB38EFA6D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4C397B63-4FCF-4A3B-95F9-744A570D88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DED859D5-33B2-4533-A825-2BB3532AE6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finis elementas 7">
            <a:extLst>
              <a:ext uri="{FF2B5EF4-FFF2-40B4-BE49-F238E27FC236}">
                <a16:creationId xmlns:a16="http://schemas.microsoft.com/office/drawing/2014/main" id="{791AA2BC-3919-4CDB-9CBA-C0A866FA01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6196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1FD36AEC-0327-4B5D-8567-3566ACBF22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005ECF0F-BC4C-45E2-B6B3-E919D0FBD0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D317A3A4-5F62-45F8-951E-97627D9684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9E768762-5BDF-458E-BD8F-DF3FA93DFE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FA349080-F021-4547-940F-2AEE224DC4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Grafinis elementas 7">
            <a:extLst>
              <a:ext uri="{FF2B5EF4-FFF2-40B4-BE49-F238E27FC236}">
                <a16:creationId xmlns:a16="http://schemas.microsoft.com/office/drawing/2014/main" id="{4472E9C1-1DCD-4EC6-8899-8B0DD9E7D81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9160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84AA5C2C-3139-435A-BD14-13FEDFCA4D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6F989B8A-B51E-4DE0-A9BA-A6462D5FF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Redaguokite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6DE5EFBC-8817-43F5-A7DB-18D24BAD88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4E3E68-314E-4E62-AA8A-BE3F20F8152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629E416A-1094-4BBB-AF7F-899DD87B09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6F3CBA3B-7D63-45D2-A08B-DB22262881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55F65A-0D26-4EA2-8D80-8F2A7746944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Grafinis elementas 6">
            <a:extLst>
              <a:ext uri="{FF2B5EF4-FFF2-40B4-BE49-F238E27FC236}">
                <a16:creationId xmlns:a16="http://schemas.microsoft.com/office/drawing/2014/main" id="{ED4A883D-BE36-44B6-A730-E302C6E51B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3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4.xml"/><Relationship Id="rId3" Type="http://schemas.openxmlformats.org/officeDocument/2006/relationships/image" Target="../media/image2.svg"/><Relationship Id="rId7" Type="http://schemas.openxmlformats.org/officeDocument/2006/relationships/chart" Target="../charts/chart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00F3AFD-4933-581B-C244-514CB84CA38C}"/>
              </a:ext>
            </a:extLst>
          </p:cNvPr>
          <p:cNvSpPr txBox="1"/>
          <p:nvPr/>
        </p:nvSpPr>
        <p:spPr>
          <a:xfrm>
            <a:off x="7784822" y="1485137"/>
            <a:ext cx="3240000" cy="720000"/>
          </a:xfrm>
          <a:prstGeom prst="rect">
            <a:avLst/>
          </a:prstGeom>
          <a:solidFill>
            <a:srgbClr val="01A3DC">
              <a:alpha val="11000"/>
            </a:srgb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algn="ctr"/>
            <a:r>
              <a:rPr lang="en-US" sz="1800" b="1" dirty="0">
                <a:solidFill>
                  <a:srgbClr val="0075C9"/>
                </a:solidFill>
              </a:rPr>
              <a:t>202</a:t>
            </a:r>
            <a:r>
              <a:rPr lang="en-US" b="1" dirty="0">
                <a:solidFill>
                  <a:srgbClr val="0075C9"/>
                </a:solidFill>
              </a:rPr>
              <a:t>6</a:t>
            </a:r>
            <a:r>
              <a:rPr lang="en-US" sz="1800" b="1" dirty="0">
                <a:solidFill>
                  <a:srgbClr val="0075C9"/>
                </a:solidFill>
              </a:rPr>
              <a:t> m. </a:t>
            </a:r>
            <a:r>
              <a:rPr lang="lt-LT" sz="1800" b="1" dirty="0">
                <a:solidFill>
                  <a:srgbClr val="0075C9"/>
                </a:solidFill>
              </a:rPr>
              <a:t>liepos</a:t>
            </a:r>
            <a:r>
              <a:rPr lang="en-US" sz="1800" b="1" dirty="0">
                <a:solidFill>
                  <a:srgbClr val="0075C9"/>
                </a:solidFill>
              </a:rPr>
              <a:t> </a:t>
            </a:r>
            <a:r>
              <a:rPr lang="lt-LT" sz="1800" b="1" dirty="0">
                <a:solidFill>
                  <a:srgbClr val="0075C9"/>
                </a:solidFill>
              </a:rPr>
              <a:t>mėn.: </a:t>
            </a:r>
            <a:r>
              <a:rPr lang="en-US" b="1" dirty="0">
                <a:solidFill>
                  <a:srgbClr val="0075C9"/>
                </a:solidFill>
              </a:rPr>
              <a:t>3</a:t>
            </a:r>
            <a:r>
              <a:rPr lang="lt-LT" b="1" dirty="0">
                <a:solidFill>
                  <a:srgbClr val="0075C9"/>
                </a:solidFill>
              </a:rPr>
              <a:t> </a:t>
            </a:r>
            <a:r>
              <a:rPr lang="en-US" b="1" dirty="0">
                <a:solidFill>
                  <a:srgbClr val="0075C9"/>
                </a:solidFill>
              </a:rPr>
              <a:t>701</a:t>
            </a:r>
            <a:endParaRPr lang="lt-LT" b="1" dirty="0">
              <a:solidFill>
                <a:srgbClr val="0075C9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ECDF25-076D-2441-E16E-91EEFD9541ED}"/>
              </a:ext>
            </a:extLst>
          </p:cNvPr>
          <p:cNvSpPr txBox="1"/>
          <p:nvPr/>
        </p:nvSpPr>
        <p:spPr>
          <a:xfrm>
            <a:off x="789617" y="1485137"/>
            <a:ext cx="3240000" cy="720000"/>
          </a:xfrm>
          <a:prstGeom prst="rect">
            <a:avLst/>
          </a:prstGeom>
          <a:solidFill>
            <a:srgbClr val="01A3DC">
              <a:alpha val="11000"/>
            </a:srgb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algn="ctr"/>
            <a:r>
              <a:rPr lang="en-US" b="1">
                <a:solidFill>
                  <a:srgbClr val="0075C9"/>
                </a:solidFill>
              </a:rPr>
              <a:t>2025 m.</a:t>
            </a:r>
            <a:r>
              <a:rPr lang="lt-LT" b="1">
                <a:solidFill>
                  <a:srgbClr val="0075C9"/>
                </a:solidFill>
              </a:rPr>
              <a:t>: 5</a:t>
            </a:r>
            <a:r>
              <a:rPr lang="en-US" b="1">
                <a:solidFill>
                  <a:srgbClr val="0075C9"/>
                </a:solidFill>
              </a:rPr>
              <a:t>3</a:t>
            </a:r>
            <a:r>
              <a:rPr lang="lt-LT" b="1">
                <a:solidFill>
                  <a:srgbClr val="0075C9"/>
                </a:solidFill>
              </a:rPr>
              <a:t> </a:t>
            </a:r>
            <a:r>
              <a:rPr lang="en-US" b="1">
                <a:solidFill>
                  <a:srgbClr val="0075C9"/>
                </a:solidFill>
              </a:rPr>
              <a:t>79</a:t>
            </a:r>
            <a:r>
              <a:rPr lang="lt-LT" b="1">
                <a:solidFill>
                  <a:srgbClr val="0075C9"/>
                </a:solidFill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7BC303-83E0-EBD2-9BAC-32FC49C8CB43}"/>
              </a:ext>
            </a:extLst>
          </p:cNvPr>
          <p:cNvSpPr txBox="1"/>
          <p:nvPr/>
        </p:nvSpPr>
        <p:spPr>
          <a:xfrm>
            <a:off x="789617" y="2559273"/>
            <a:ext cx="3240000" cy="2880000"/>
          </a:xfrm>
          <a:prstGeom prst="rect">
            <a:avLst/>
          </a:prstGeom>
          <a:solidFill>
            <a:srgbClr val="01A3DC">
              <a:alpha val="11000"/>
            </a:srgb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marL="285750" marR="0" lvl="0" indent="-285750" algn="l" defTabSz="1422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lt-LT" sz="1800" b="0" i="0" u="none" strike="noStrike" kern="1200" cap="none" spc="0" normalizeH="0" baseline="0" noProof="0">
              <a:ln>
                <a:noFill/>
              </a:ln>
              <a:solidFill>
                <a:srgbClr val="1773B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Grafinis elementas 7">
            <a:extLst>
              <a:ext uri="{FF2B5EF4-FFF2-40B4-BE49-F238E27FC236}">
                <a16:creationId xmlns:a16="http://schemas.microsoft.com/office/drawing/2014/main" id="{5EE5841C-F49C-6FD4-3417-2323180284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2607736" y="334818"/>
            <a:ext cx="14335700" cy="1005543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EE78BD5-AB5E-FB93-CEBD-04BE3B3DD4B7}"/>
              </a:ext>
            </a:extLst>
          </p:cNvPr>
          <p:cNvSpPr txBox="1"/>
          <p:nvPr/>
        </p:nvSpPr>
        <p:spPr>
          <a:xfrm>
            <a:off x="378002" y="654355"/>
            <a:ext cx="106204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lt-LT" sz="2400" b="1" baseline="0">
                <a:solidFill>
                  <a:srgbClr val="0075C9"/>
                </a:solidFill>
                <a:cs typeface="Times New Roman" panose="02020603050405020304" pitchFamily="18" charset="0"/>
              </a:rPr>
              <a:t>GAUTŲ PRANEŠIMŲ DĖL GALIMŲ VAIKO TEISIŲ PAŽEIDIMŲ ATVEJŲ SKAIČIUS*</a:t>
            </a:r>
            <a:endParaRPr lang="lt-LT" sz="2400" b="1">
              <a:solidFill>
                <a:srgbClr val="0075C9"/>
              </a:solidFill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729EB4F-D7DC-920A-C317-CE4C94F10D1C}"/>
              </a:ext>
            </a:extLst>
          </p:cNvPr>
          <p:cNvSpPr txBox="1"/>
          <p:nvPr/>
        </p:nvSpPr>
        <p:spPr>
          <a:xfrm>
            <a:off x="4256834" y="2559273"/>
            <a:ext cx="3240000" cy="2880000"/>
          </a:xfrm>
          <a:prstGeom prst="rect">
            <a:avLst/>
          </a:prstGeom>
          <a:solidFill>
            <a:srgbClr val="01A3DC">
              <a:alpha val="11000"/>
            </a:srgb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marL="0" marR="0" lvl="0" indent="0" algn="ctr" defTabSz="1422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1800" b="0" i="0" u="none" strike="noStrike" kern="1200" cap="none" spc="0" normalizeH="0" baseline="0" noProof="0">
              <a:ln>
                <a:noFill/>
              </a:ln>
              <a:solidFill>
                <a:srgbClr val="1773BB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3367712-665A-4717-0BB5-D8590FCD0FA4}"/>
              </a:ext>
            </a:extLst>
          </p:cNvPr>
          <p:cNvSpPr txBox="1"/>
          <p:nvPr/>
        </p:nvSpPr>
        <p:spPr>
          <a:xfrm>
            <a:off x="7784822" y="2559273"/>
            <a:ext cx="3240000" cy="2880000"/>
          </a:xfrm>
          <a:prstGeom prst="rect">
            <a:avLst/>
          </a:prstGeom>
          <a:solidFill>
            <a:srgbClr val="01A3DC">
              <a:alpha val="11000"/>
            </a:srgb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marL="0" marR="0" lvl="0" indent="0" algn="l" defTabSz="1422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lt-LT" sz="2000" b="0" i="0" u="none" strike="noStrike" kern="1200" cap="none" spc="0" normalizeH="0" baseline="0" noProof="0">
              <a:ln>
                <a:noFill/>
              </a:ln>
              <a:solidFill>
                <a:srgbClr val="1773BB"/>
              </a:solidFill>
              <a:effectLst/>
              <a:uLnTx/>
              <a:uFillTx/>
              <a:latin typeface="Calibri" panose="020F0502020204030204"/>
              <a:ea typeface="+mn-ea"/>
              <a:cs typeface="Times New Rom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4FC693A-2E28-8DC0-02CB-BD2842B4F35B}"/>
              </a:ext>
            </a:extLst>
          </p:cNvPr>
          <p:cNvSpPr txBox="1"/>
          <p:nvPr/>
        </p:nvSpPr>
        <p:spPr>
          <a:xfrm>
            <a:off x="4225399" y="2223967"/>
            <a:ext cx="35594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b="1">
                <a:solidFill>
                  <a:srgbClr val="0075C9"/>
                </a:solidFill>
                <a:cs typeface="Times New Roman" panose="02020603050405020304" pitchFamily="18" charset="0"/>
              </a:rPr>
              <a:t>VAIKO SITUACIJOS VERTINIMO REZULTATAI</a:t>
            </a:r>
            <a:endParaRPr lang="lt-LT" sz="1400" b="1">
              <a:solidFill>
                <a:srgbClr val="0075C9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08C3403-97D9-9D32-B056-A95A7FA0E9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8638" y="5593152"/>
            <a:ext cx="4920719" cy="910890"/>
          </a:xfrm>
          <a:prstGeom prst="rect">
            <a:avLst/>
          </a:prstGeom>
        </p:spPr>
      </p:pic>
      <p:graphicFrame>
        <p:nvGraphicFramePr>
          <p:cNvPr id="24" name="Content Placeholder 5">
            <a:extLst>
              <a:ext uri="{FF2B5EF4-FFF2-40B4-BE49-F238E27FC236}">
                <a16:creationId xmlns:a16="http://schemas.microsoft.com/office/drawing/2014/main" id="{F7BA6E98-12FD-4DF5-9A02-9BCB869304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95430516"/>
              </p:ext>
            </p:extLst>
          </p:nvPr>
        </p:nvGraphicFramePr>
        <p:xfrm>
          <a:off x="4405726" y="2646782"/>
          <a:ext cx="288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5" name="Content Placeholder 5">
            <a:extLst>
              <a:ext uri="{FF2B5EF4-FFF2-40B4-BE49-F238E27FC236}">
                <a16:creationId xmlns:a16="http://schemas.microsoft.com/office/drawing/2014/main" id="{BADD360F-C572-CA06-0AE8-790EBC34081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0359686"/>
              </p:ext>
            </p:extLst>
          </p:nvPr>
        </p:nvGraphicFramePr>
        <p:xfrm>
          <a:off x="4405726" y="2739273"/>
          <a:ext cx="288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9" name="TextBox 28">
            <a:extLst>
              <a:ext uri="{FF2B5EF4-FFF2-40B4-BE49-F238E27FC236}">
                <a16:creationId xmlns:a16="http://schemas.microsoft.com/office/drawing/2014/main" id="{AD25A750-F831-6C4A-B7CF-3ED05FFC02A8}"/>
              </a:ext>
            </a:extLst>
          </p:cNvPr>
          <p:cNvSpPr txBox="1"/>
          <p:nvPr/>
        </p:nvSpPr>
        <p:spPr>
          <a:xfrm>
            <a:off x="7307656" y="6523182"/>
            <a:ext cx="4167809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 </a:t>
            </a:r>
            <a:r>
              <a:rPr lang="lt-LT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*Informacija teikta remiantis SPIS 202</a:t>
            </a:r>
            <a:r>
              <a:rPr lang="en-US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6</a:t>
            </a:r>
            <a:r>
              <a:rPr lang="lt-LT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-</a:t>
            </a:r>
            <a:r>
              <a:rPr lang="en-US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09</a:t>
            </a:r>
            <a:r>
              <a:rPr lang="lt-LT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-</a:t>
            </a:r>
            <a:r>
              <a:rPr lang="en-US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17 </a:t>
            </a:r>
            <a:r>
              <a:rPr lang="lt-LT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duomenimis</a:t>
            </a:r>
            <a:r>
              <a:rPr lang="en-US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, </a:t>
            </a:r>
            <a:r>
              <a:rPr lang="lt-LT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galima paklaida</a:t>
            </a:r>
            <a:r>
              <a:rPr lang="en-US" sz="900" i="1" dirty="0">
                <a:solidFill>
                  <a:srgbClr val="0075C9"/>
                </a:solidFill>
                <a:cs typeface="Times New Roman" panose="02020603050405020304" pitchFamily="18" charset="0"/>
              </a:rPr>
              <a:t>.</a:t>
            </a:r>
            <a:endParaRPr lang="lt-LT" sz="900" dirty="0">
              <a:solidFill>
                <a:srgbClr val="0075C9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CDCC57-7E4C-73F0-35D7-83C1DB9ABBE3}"/>
              </a:ext>
            </a:extLst>
          </p:cNvPr>
          <p:cNvSpPr txBox="1"/>
          <p:nvPr/>
        </p:nvSpPr>
        <p:spPr>
          <a:xfrm>
            <a:off x="4256834" y="1494240"/>
            <a:ext cx="3240000" cy="720000"/>
          </a:xfrm>
          <a:prstGeom prst="rect">
            <a:avLst/>
          </a:prstGeom>
          <a:solidFill>
            <a:srgbClr val="01A3DC">
              <a:alpha val="11000"/>
            </a:srgb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21920" tIns="121920" rIns="121920" bIns="121920" numCol="1" spcCol="1270" anchor="ctr" anchorCtr="0">
            <a:noAutofit/>
          </a:bodyPr>
          <a:lstStyle/>
          <a:p>
            <a:pPr algn="ctr"/>
            <a:r>
              <a:rPr lang="en-US" b="1" dirty="0">
                <a:solidFill>
                  <a:srgbClr val="0075C9"/>
                </a:solidFill>
              </a:rPr>
              <a:t>202</a:t>
            </a:r>
            <a:r>
              <a:rPr lang="lt-LT" b="1" dirty="0">
                <a:solidFill>
                  <a:srgbClr val="0075C9"/>
                </a:solidFill>
              </a:rPr>
              <a:t>5</a:t>
            </a:r>
            <a:r>
              <a:rPr lang="en-US" b="1" dirty="0">
                <a:solidFill>
                  <a:srgbClr val="0075C9"/>
                </a:solidFill>
              </a:rPr>
              <a:t> m. </a:t>
            </a:r>
            <a:r>
              <a:rPr lang="lt-LT" b="1" dirty="0">
                <a:solidFill>
                  <a:srgbClr val="0075C9"/>
                </a:solidFill>
              </a:rPr>
              <a:t>liepos</a:t>
            </a:r>
            <a:r>
              <a:rPr lang="en-US" b="1" dirty="0">
                <a:solidFill>
                  <a:srgbClr val="0075C9"/>
                </a:solidFill>
              </a:rPr>
              <a:t> </a:t>
            </a:r>
            <a:r>
              <a:rPr lang="lt-LT" b="1" dirty="0">
                <a:solidFill>
                  <a:srgbClr val="0075C9"/>
                </a:solidFill>
              </a:rPr>
              <a:t>mėn.: 4 </a:t>
            </a:r>
            <a:r>
              <a:rPr lang="en-US" b="1" dirty="0">
                <a:solidFill>
                  <a:srgbClr val="0075C9"/>
                </a:solidFill>
              </a:rPr>
              <a:t>267</a:t>
            </a:r>
            <a:endParaRPr lang="lt-LT" b="1" dirty="0">
              <a:solidFill>
                <a:srgbClr val="0075C9"/>
              </a:solidFill>
            </a:endParaRP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0AE9DEF-F705-1AEE-906F-0EB02454C5F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84195454"/>
              </p:ext>
            </p:extLst>
          </p:nvPr>
        </p:nvGraphicFramePr>
        <p:xfrm>
          <a:off x="7864360" y="2739273"/>
          <a:ext cx="288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7" name="Content Placeholder 5">
            <a:extLst>
              <a:ext uri="{FF2B5EF4-FFF2-40B4-BE49-F238E27FC236}">
                <a16:creationId xmlns:a16="http://schemas.microsoft.com/office/drawing/2014/main" id="{7DEC51E4-2BFD-DD16-C9D7-1982EEDABA7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49066978"/>
              </p:ext>
            </p:extLst>
          </p:nvPr>
        </p:nvGraphicFramePr>
        <p:xfrm>
          <a:off x="969618" y="2646782"/>
          <a:ext cx="288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3960589324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Pasirinktinis 2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4EB3CF"/>
      </a:accent1>
      <a:accent2>
        <a:srgbClr val="0073C2"/>
      </a:accent2>
      <a:accent3>
        <a:srgbClr val="2F5597"/>
      </a:accent3>
      <a:accent4>
        <a:srgbClr val="F9CA33"/>
      </a:accent4>
      <a:accent5>
        <a:srgbClr val="FFFF00"/>
      </a:accent5>
      <a:accent6>
        <a:srgbClr val="51C3F9"/>
      </a:accent6>
      <a:hlink>
        <a:srgbClr val="0070C0"/>
      </a:hlink>
      <a:folHlink>
        <a:srgbClr val="94D1E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ema1" id="{6934B573-961E-4B05-98B3-075E9445473E}" vid="{7C50AB27-2126-4F5F-A77C-A5234C53718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93</Words>
  <Application>Microsoft Office PowerPoint</Application>
  <PresentationFormat>Widescreen</PresentationFormat>
  <Paragraphs>19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Calibri</vt:lpstr>
      <vt:lpstr>Calibri Light</vt:lpstr>
      <vt:lpstr>Times New Roman</vt:lpstr>
      <vt:lpstr>Tema1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Asta Maciulevičė</dc:creator>
  <cp:lastModifiedBy>Vasarė Ripkauskaitė</cp:lastModifiedBy>
  <cp:revision>1</cp:revision>
  <dcterms:created xsi:type="dcterms:W3CDTF">2024-05-15T04:58:42Z</dcterms:created>
  <dcterms:modified xsi:type="dcterms:W3CDTF">2026-09-21T10:18:32Z</dcterms:modified>
</cp:coreProperties>
</file>